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sprawls.org/ppmi2/RADIOTRAN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Ch.1. </a:t>
            </a:r>
            <a:r>
              <a:rPr lang="en-US" altLang="ko-KR" dirty="0" smtClean="0"/>
              <a:t>The Environmental Isotopes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What is isotopes?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ISO (same) + TOPE (position)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Elements having same no of proton (Z), but different no of neutron (N)</a:t>
            </a:r>
          </a:p>
          <a:p>
            <a:pPr lvl="1"/>
            <a:r>
              <a:rPr lang="en-US" altLang="ko-KR" dirty="0" smtClean="0"/>
              <a:t>The same elements with different masses (A)</a:t>
            </a:r>
          </a:p>
          <a:p>
            <a:pPr lvl="1"/>
            <a:r>
              <a:rPr lang="en-US" altLang="ko-KR" baseline="30000" dirty="0" smtClean="0"/>
              <a:t>A</a:t>
            </a:r>
            <a:r>
              <a:rPr lang="en-US" altLang="ko-KR" baseline="-25000" dirty="0" smtClean="0"/>
              <a:t>Z</a:t>
            </a:r>
            <a:r>
              <a:rPr lang="en-US" altLang="ko-KR" dirty="0" smtClean="0"/>
              <a:t>E</a:t>
            </a:r>
            <a:r>
              <a:rPr lang="en-US" altLang="ko-KR" baseline="-25000" dirty="0" smtClean="0"/>
              <a:t>N</a:t>
            </a:r>
            <a:r>
              <a:rPr lang="en-US" altLang="ko-KR" dirty="0" smtClean="0"/>
              <a:t> (</a:t>
            </a:r>
            <a:r>
              <a:rPr lang="en-US" altLang="ko-KR" baseline="30000" dirty="0" smtClean="0"/>
              <a:t>18</a:t>
            </a:r>
            <a:r>
              <a:rPr lang="en-US" altLang="ko-KR" baseline="-25000" dirty="0" smtClean="0"/>
              <a:t>8</a:t>
            </a:r>
            <a:r>
              <a:rPr lang="en-US" altLang="ko-KR" dirty="0" smtClean="0"/>
              <a:t>O</a:t>
            </a:r>
            <a:r>
              <a:rPr lang="en-US" altLang="ko-KR" baseline="-25000" dirty="0" smtClean="0"/>
              <a:t>10</a:t>
            </a:r>
            <a:r>
              <a:rPr lang="en-US" altLang="ko-KR" dirty="0" smtClean="0"/>
              <a:t>) </a:t>
            </a:r>
            <a:r>
              <a:rPr lang="en-US" altLang="ko-KR" dirty="0" smtClean="0">
                <a:sym typeface="Wingdings" pitchFamily="2" charset="2"/>
              </a:rPr>
              <a:t> Or </a:t>
            </a:r>
            <a:r>
              <a:rPr lang="en-US" altLang="ko-KR" dirty="0" err="1" smtClean="0">
                <a:sym typeface="Wingdings" pitchFamily="2" charset="2"/>
              </a:rPr>
              <a:t>smiply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baseline="30000" dirty="0" smtClean="0"/>
              <a:t>A</a:t>
            </a:r>
            <a:r>
              <a:rPr lang="en-US" altLang="ko-KR" dirty="0" smtClean="0"/>
              <a:t>E </a:t>
            </a:r>
            <a:r>
              <a:rPr lang="en-US" altLang="ko-KR" dirty="0" smtClean="0"/>
              <a:t>(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O) </a:t>
            </a:r>
            <a:r>
              <a:rPr lang="en-US" altLang="ko-KR" dirty="0" smtClean="0">
                <a:sym typeface="Wingdings" pitchFamily="2" charset="2"/>
              </a:rPr>
              <a:t>.</a:t>
            </a:r>
            <a:endParaRPr lang="en-US" altLang="ko-KR" baseline="-25000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692696"/>
            <a:ext cx="640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General Instrumentation of Isotope Ratio Mass Spectrometer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http://web.sahra.arizona.edu/programs/isotopes/methods/gas.html</a:t>
            </a:r>
            <a:endParaRPr lang="ko-KR" altLang="en-US" sz="1000" dirty="0"/>
          </a:p>
        </p:txBody>
      </p:sp>
      <p:pic>
        <p:nvPicPr>
          <p:cNvPr id="26626" name="Picture 2" descr="http://web.sahra.arizona.edu/programs/isotopes/methods/images/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5238750" cy="4029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692696"/>
            <a:ext cx="604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Typical Instrumentation of Accelerator Mass Spectrometer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http://web2.ges.gla.ac.uk/~dfabel/AMS/AMS_schematic.html</a:t>
            </a:r>
            <a:endParaRPr lang="ko-KR" altLang="en-US" sz="1000" dirty="0"/>
          </a:p>
        </p:txBody>
      </p:sp>
      <p:pic>
        <p:nvPicPr>
          <p:cNvPr id="27650" name="Picture 2" descr="http://web2.ges.gla.ac.uk/~dfabel/CN_images/ANTARES_A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61912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Types of isotopes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Stable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/>
              <a:t>Unstable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Radiogenic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Heavy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Light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Nontraditional stable</a:t>
            </a: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Isotones &amp; isobars ?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16632"/>
            <a:ext cx="6035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sz="1200" dirty="0" smtClean="0"/>
          </a:p>
          <a:p>
            <a:r>
              <a:rPr lang="en-US" altLang="ko-KR" sz="1200" dirty="0" smtClean="0"/>
              <a:t>Plot of Z vs. N for nuclides up to tin (Z = 50) showing the’ stable valley’ of the nuclides.</a:t>
            </a:r>
            <a:endParaRPr lang="en-US" altLang="ko-KR" sz="1200" dirty="0"/>
          </a:p>
        </p:txBody>
      </p:sp>
      <p:sp>
        <p:nvSpPr>
          <p:cNvPr id="13" name="직사각형 12"/>
          <p:cNvSpPr/>
          <p:nvPr/>
        </p:nvSpPr>
        <p:spPr>
          <a:xfrm>
            <a:off x="5364088" y="6309320"/>
            <a:ext cx="2446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</a:t>
            </a:r>
          </a:p>
          <a:p>
            <a:r>
              <a:rPr lang="en-US" altLang="ko-KR" sz="1000" dirty="0" smtClean="0">
                <a:hlinkClick r:id="rId2"/>
              </a:rPr>
              <a:t>www.sprawls.org/ppmi2/RADIOTRANS/</a:t>
            </a:r>
            <a:endParaRPr lang="ko-KR" altLang="en-US" sz="1000" dirty="0"/>
          </a:p>
        </p:txBody>
      </p:sp>
      <p:pic>
        <p:nvPicPr>
          <p:cNvPr id="5122" name="Picture 2" descr="Nuclide Chart Showing the Relationship between Radioactive and Stable Nucli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4931827" cy="6237312"/>
          </a:xfrm>
          <a:prstGeom prst="rect">
            <a:avLst/>
          </a:prstGeom>
          <a:noFill/>
        </p:spPr>
      </p:pic>
      <p:pic>
        <p:nvPicPr>
          <p:cNvPr id="5124" name="Picture 4" descr="http://img.springerimages.com/Images/SpringerBooks/PUB=Springer_Netherlands-Dordrecht/BSE=5898/BOK=1-4020-4496-8/PRT=18/MediaObjects/WATER_1-4020-4496-8_18_Part_Fig15_HTM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692696"/>
            <a:ext cx="2400267" cy="208823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24128" y="4077072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See Fig. 1-1 on p.3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703237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Magic number of neutron? (2, 8, 28, 50, 82, 126)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What is environmental isotopes? 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The isotopes used in the environmental studies (in the text, especially for the environmental </a:t>
            </a:r>
            <a:r>
              <a:rPr lang="en-US" altLang="ko-KR" dirty="0" err="1" smtClean="0">
                <a:sym typeface="Wingdings" pitchFamily="2" charset="2"/>
              </a:rPr>
              <a:t>hydrogeological</a:t>
            </a:r>
            <a:r>
              <a:rPr lang="en-US" altLang="ko-KR" dirty="0" smtClean="0">
                <a:sym typeface="Wingdings" pitchFamily="2" charset="2"/>
              </a:rPr>
              <a:t> studies)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452596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sym typeface="Wingdings" pitchFamily="2" charset="2"/>
              </a:rPr>
              <a:t>Significance of environmental isotopes (in hydrogeology)? 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Trace groundwater provenance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Estimate groundwater age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Interpretation of groundwater quality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Understanding geochemical evolution (reactions and reaction rates) and recharge processes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Recognizing geochemical &amp; biogeochemical cycles of pollutants among soil-water-atmosphere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How to express isotopic compositions?</a:t>
            </a:r>
          </a:p>
          <a:p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d </a:t>
            </a:r>
            <a:r>
              <a:rPr lang="en-US" altLang="ko-KR" dirty="0" smtClean="0">
                <a:sym typeface="Wingdings" pitchFamily="2" charset="2"/>
              </a:rPr>
              <a:t>= (</a:t>
            </a:r>
            <a:r>
              <a:rPr lang="en-US" altLang="ko-KR" dirty="0" err="1" smtClean="0">
                <a:sym typeface="Wingdings" pitchFamily="2" charset="2"/>
              </a:rPr>
              <a:t>R</a:t>
            </a:r>
            <a:r>
              <a:rPr lang="en-US" altLang="ko-KR" baseline="-25000" dirty="0" err="1" smtClean="0">
                <a:sym typeface="Wingdings" pitchFamily="2" charset="2"/>
              </a:rPr>
              <a:t>sample</a:t>
            </a:r>
            <a:r>
              <a:rPr lang="en-US" altLang="ko-KR" dirty="0" err="1" smtClean="0">
                <a:sym typeface="Wingdings" pitchFamily="2" charset="2"/>
              </a:rPr>
              <a:t>-R</a:t>
            </a:r>
            <a:r>
              <a:rPr lang="en-US" altLang="ko-KR" baseline="-25000" dirty="0" err="1" smtClean="0">
                <a:sym typeface="Wingdings" pitchFamily="2" charset="2"/>
              </a:rPr>
              <a:t>std</a:t>
            </a:r>
            <a:r>
              <a:rPr lang="en-US" altLang="ko-KR" dirty="0" smtClean="0">
                <a:sym typeface="Wingdings" pitchFamily="2" charset="2"/>
              </a:rPr>
              <a:t>)/</a:t>
            </a:r>
            <a:r>
              <a:rPr lang="en-US" altLang="ko-KR" dirty="0" err="1" smtClean="0">
                <a:sym typeface="Wingdings" pitchFamily="2" charset="2"/>
              </a:rPr>
              <a:t>R</a:t>
            </a:r>
            <a:r>
              <a:rPr lang="en-US" altLang="ko-KR" baseline="-25000" dirty="0" err="1" smtClean="0">
                <a:sym typeface="Wingdings" pitchFamily="2" charset="2"/>
              </a:rPr>
              <a:t>std</a:t>
            </a:r>
            <a:r>
              <a:rPr lang="en-US" altLang="ko-KR" dirty="0" smtClean="0">
                <a:sym typeface="Wingdings" pitchFamily="2" charset="2"/>
              </a:rPr>
              <a:t> * 1,000 (‰)</a:t>
            </a:r>
            <a:endParaRPr lang="en-US" altLang="ko-KR" dirty="0" smtClean="0">
              <a:latin typeface="Symbol" pitchFamily="18" charset="2"/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Where R=(heavier isotope)/(lighter isotope)</a:t>
            </a: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Example: </a:t>
            </a:r>
            <a:endParaRPr lang="en-US" altLang="ko-KR" dirty="0" smtClean="0">
              <a:latin typeface="Symbol" pitchFamily="18" charset="2"/>
              <a:sym typeface="Wingdings" pitchFamily="2" charset="2"/>
            </a:endParaRPr>
          </a:p>
          <a:p>
            <a:pPr lvl="1">
              <a:buNone/>
            </a:pPr>
            <a:r>
              <a:rPr lang="en-US" altLang="ko-KR" sz="2000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ko-KR" sz="2000" baseline="30000" dirty="0" smtClean="0">
                <a:latin typeface="Symbol" pitchFamily="18" charset="2"/>
                <a:sym typeface="Wingdings" pitchFamily="2" charset="2"/>
              </a:rPr>
              <a:t>18</a:t>
            </a:r>
            <a:r>
              <a:rPr lang="en-US" altLang="ko-KR" sz="2000" dirty="0" smtClean="0">
                <a:latin typeface="Symbol" pitchFamily="18" charset="2"/>
                <a:sym typeface="Wingdings" pitchFamily="2" charset="2"/>
              </a:rPr>
              <a:t>O </a:t>
            </a:r>
            <a:r>
              <a:rPr lang="en-US" altLang="ko-KR" sz="2000" dirty="0" smtClean="0">
                <a:sym typeface="Wingdings" pitchFamily="2" charset="2"/>
              </a:rPr>
              <a:t>= </a:t>
            </a:r>
            <a:r>
              <a:rPr lang="en-US" altLang="ko-KR" sz="2000" dirty="0" smtClean="0">
                <a:sym typeface="Wingdings" pitchFamily="2" charset="2"/>
              </a:rPr>
              <a:t>{(</a:t>
            </a:r>
            <a:r>
              <a:rPr lang="en-US" altLang="ko-KR" sz="2000" baseline="30000" dirty="0" smtClean="0">
                <a:sym typeface="Wingdings" pitchFamily="2" charset="2"/>
              </a:rPr>
              <a:t>18</a:t>
            </a:r>
            <a:r>
              <a:rPr lang="en-US" altLang="ko-KR" sz="2000" dirty="0" smtClean="0">
                <a:sym typeface="Wingdings" pitchFamily="2" charset="2"/>
              </a:rPr>
              <a:t>O/</a:t>
            </a:r>
            <a:r>
              <a:rPr lang="en-US" altLang="ko-KR" sz="2000" baseline="30000" dirty="0" smtClean="0">
                <a:sym typeface="Wingdings" pitchFamily="2" charset="2"/>
              </a:rPr>
              <a:t>16</a:t>
            </a:r>
            <a:r>
              <a:rPr lang="en-US" altLang="ko-KR" sz="2000" dirty="0" smtClean="0">
                <a:sym typeface="Wingdings" pitchFamily="2" charset="2"/>
              </a:rPr>
              <a:t>O)</a:t>
            </a:r>
            <a:r>
              <a:rPr lang="en-US" altLang="ko-KR" sz="2000" baseline="-25000" dirty="0" smtClean="0">
                <a:sym typeface="Wingdings" pitchFamily="2" charset="2"/>
              </a:rPr>
              <a:t>sample</a:t>
            </a:r>
            <a:r>
              <a:rPr lang="en-US" altLang="ko-KR" sz="2000" dirty="0" smtClean="0">
                <a:sym typeface="Wingdings" pitchFamily="2" charset="2"/>
              </a:rPr>
              <a:t> - (</a:t>
            </a:r>
            <a:r>
              <a:rPr lang="en-US" altLang="ko-KR" sz="2000" baseline="30000" dirty="0" smtClean="0">
                <a:sym typeface="Wingdings" pitchFamily="2" charset="2"/>
              </a:rPr>
              <a:t>18</a:t>
            </a:r>
            <a:r>
              <a:rPr lang="en-US" altLang="ko-KR" sz="2000" dirty="0" smtClean="0">
                <a:sym typeface="Wingdings" pitchFamily="2" charset="2"/>
              </a:rPr>
              <a:t>O/</a:t>
            </a:r>
            <a:r>
              <a:rPr lang="en-US" altLang="ko-KR" sz="2000" baseline="30000" dirty="0" smtClean="0">
                <a:sym typeface="Wingdings" pitchFamily="2" charset="2"/>
              </a:rPr>
              <a:t>16</a:t>
            </a:r>
            <a:r>
              <a:rPr lang="en-US" altLang="ko-KR" sz="2000" dirty="0" smtClean="0">
                <a:sym typeface="Wingdings" pitchFamily="2" charset="2"/>
              </a:rPr>
              <a:t>O)</a:t>
            </a:r>
            <a:r>
              <a:rPr lang="en-US" altLang="ko-KR" sz="2000" baseline="-25000" dirty="0" smtClean="0">
                <a:sym typeface="Wingdings" pitchFamily="2" charset="2"/>
              </a:rPr>
              <a:t>std</a:t>
            </a:r>
            <a:r>
              <a:rPr lang="en-US" altLang="ko-KR" sz="2000" dirty="0" smtClean="0">
                <a:sym typeface="Wingdings" pitchFamily="2" charset="2"/>
              </a:rPr>
              <a:t> }/ </a:t>
            </a:r>
            <a:r>
              <a:rPr lang="en-US" altLang="ko-KR" sz="2000" dirty="0" smtClean="0">
                <a:sym typeface="Wingdings" pitchFamily="2" charset="2"/>
              </a:rPr>
              <a:t>{(</a:t>
            </a:r>
            <a:r>
              <a:rPr lang="en-US" altLang="ko-KR" sz="2000" baseline="30000" dirty="0" smtClean="0">
                <a:sym typeface="Wingdings" pitchFamily="2" charset="2"/>
              </a:rPr>
              <a:t>18</a:t>
            </a:r>
            <a:r>
              <a:rPr lang="en-US" altLang="ko-KR" sz="2000" dirty="0" smtClean="0">
                <a:sym typeface="Wingdings" pitchFamily="2" charset="2"/>
              </a:rPr>
              <a:t>O/</a:t>
            </a:r>
            <a:r>
              <a:rPr lang="en-US" altLang="ko-KR" sz="2000" baseline="30000" dirty="0" smtClean="0">
                <a:sym typeface="Wingdings" pitchFamily="2" charset="2"/>
              </a:rPr>
              <a:t>16</a:t>
            </a:r>
            <a:r>
              <a:rPr lang="en-US" altLang="ko-KR" sz="2000" dirty="0" smtClean="0">
                <a:sym typeface="Wingdings" pitchFamily="2" charset="2"/>
              </a:rPr>
              <a:t>O)</a:t>
            </a:r>
            <a:r>
              <a:rPr lang="en-US" altLang="ko-KR" sz="2000" baseline="-25000" dirty="0" smtClean="0">
                <a:sym typeface="Wingdings" pitchFamily="2" charset="2"/>
              </a:rPr>
              <a:t>std</a:t>
            </a:r>
            <a:r>
              <a:rPr lang="en-US" altLang="ko-KR" sz="2000" dirty="0" smtClean="0">
                <a:sym typeface="Wingdings" pitchFamily="2" charset="2"/>
              </a:rPr>
              <a:t> *1,000</a:t>
            </a: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See Table 1-1 on p.6 for the commonly used stable environmental isotopes</a:t>
            </a:r>
            <a:endParaRPr lang="en-US" altLang="ko-KR" sz="2000" dirty="0" smtClean="0">
              <a:latin typeface="Symbol" pitchFamily="18" charset="2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Stable isotope standards and measurements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Also See Table 1-1 on p.6.</a:t>
            </a: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Discuss 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The expression of each isotopic compositions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Standard materials for different isotopes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Preparation for the measurements (extraction methods)</a:t>
            </a:r>
          </a:p>
          <a:p>
            <a:pPr lvl="2">
              <a:buFont typeface="Wingdings" pitchFamily="2" charset="2"/>
              <a:buChar char="l"/>
            </a:pPr>
            <a:endParaRPr lang="en-US" altLang="ko-KR" sz="1800" dirty="0" smtClean="0">
              <a:sym typeface="Wingdings" pitchFamily="2" charset="2"/>
            </a:endParaRP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Read from p.7 to p.13</a:t>
            </a:r>
          </a:p>
          <a:p>
            <a:pPr lvl="2">
              <a:buFont typeface="Wingdings" pitchFamily="2" charset="2"/>
              <a:buChar char="l"/>
            </a:pPr>
            <a:endParaRPr lang="en-US" altLang="ko-KR" sz="18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59221"/>
            <a:ext cx="7467600" cy="5390059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Isotope ratio mass spectrometry (IRMS)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See Fig. 1-4 on p.14</a:t>
            </a:r>
          </a:p>
          <a:p>
            <a:pPr lvl="1">
              <a:buFont typeface="Wingdings" pitchFamily="2" charset="2"/>
              <a:buChar char="l"/>
            </a:pPr>
            <a:r>
              <a:rPr lang="en-US" altLang="ko-KR" sz="2000" dirty="0" smtClean="0">
                <a:sym typeface="Wingdings" pitchFamily="2" charset="2"/>
              </a:rPr>
              <a:t>Discuss 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The basic instrumentation of mass spectrometer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What would be the advantage of ratio mass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How does the carrier gas He (continuous flow inlet) improve the system</a:t>
            </a:r>
          </a:p>
          <a:p>
            <a:pPr lvl="2">
              <a:buFont typeface="Wingdings" pitchFamily="2" charset="2"/>
              <a:buChar char="l"/>
            </a:pPr>
            <a:r>
              <a:rPr lang="en-US" altLang="ko-KR" sz="1800" dirty="0" smtClean="0">
                <a:sym typeface="Wingdings" pitchFamily="2" charset="2"/>
              </a:rPr>
              <a:t>What kind of interface would be possible for the </a:t>
            </a:r>
            <a:r>
              <a:rPr lang="en-US" altLang="ko-KR" sz="1800" dirty="0" err="1" smtClean="0">
                <a:sym typeface="Wingdings" pitchFamily="2" charset="2"/>
              </a:rPr>
              <a:t>smple</a:t>
            </a:r>
            <a:r>
              <a:rPr lang="en-US" altLang="ko-KR" sz="1800" dirty="0" smtClean="0">
                <a:sym typeface="Wingdings" pitchFamily="2" charset="2"/>
              </a:rPr>
              <a:t> inlet (front end) (for example Elemental analyzer or laser ablation)</a:t>
            </a:r>
          </a:p>
          <a:p>
            <a:pPr lvl="2">
              <a:buFont typeface="Wingdings" pitchFamily="2" charset="2"/>
              <a:buChar char="l"/>
            </a:pPr>
            <a:endParaRPr lang="en-US" altLang="ko-KR" sz="18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99592" y="1052736"/>
            <a:ext cx="7704856" cy="48965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578" name="Picture 2" descr="schematic of an electron impact mass spectrome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258050" cy="42481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692696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General Instrumentation of Mass Spectrometer (TIMS)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://www.mhhe.com/physsci/chemistry/carey/student/olc/ch13ms.html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273</TotalTime>
  <Words>374</Words>
  <Application>Microsoft Office PowerPoint</Application>
  <PresentationFormat>화면 슬라이드 쇼(4:3)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테크닉</vt:lpstr>
      <vt:lpstr>Ch.1. The Environmental Isotopes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31</cp:revision>
  <dcterms:created xsi:type="dcterms:W3CDTF">2012-02-18T07:01:10Z</dcterms:created>
  <dcterms:modified xsi:type="dcterms:W3CDTF">2012-03-06T14:22:29Z</dcterms:modified>
</cp:coreProperties>
</file>